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h1byB7JKdvbutFucF57B/ZI7Ki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EA2A8C-437B-4465-B6E2-A8DD3DA219E3}">
  <a:tblStyle styleId="{F0EA2A8C-437B-4465-B6E2-A8DD3DA21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14b24d98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cd14b24d98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d14b24d98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cd14b24d98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d14b24d98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cd14b24d98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14b24d98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cd14b24d98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d14b24d98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cd14b24d98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d14b24d98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cd14b24d98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d14b24d98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cd14b24d98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244f2ad8f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d244f2ad8f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d14b24d9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cd14b24d9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244f2ad8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d244f2ad8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244f2ad8f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d244f2ad8f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244f2ad8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d244f2ad8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244f2ad8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d244f2ad8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244f2ad8f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d244f2ad8f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d14b24d98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cd14b24d98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d14b24d98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cd14b24d98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d14b24d98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cd14b24d98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de0829d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cde0829d1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d14b24d9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cd14b24d9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/>
        </p:nvSpPr>
        <p:spPr>
          <a:xfrm>
            <a:off x="4064295" y="418470"/>
            <a:ext cx="407293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  <p:sp>
        <p:nvSpPr>
          <p:cNvPr id="15" name="Google Shape;15;p13"/>
          <p:cNvSpPr txBox="1"/>
          <p:nvPr>
            <p:ph type="title"/>
          </p:nvPr>
        </p:nvSpPr>
        <p:spPr>
          <a:xfrm>
            <a:off x="1603727" y="3721808"/>
            <a:ext cx="89845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xed Background 1">
  <p:cSld name="Mixed Background 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sign&#10;&#10;Description automatically generated"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545290" y="1852474"/>
            <a:ext cx="3802775" cy="3280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sky&#10;&#10;Description automatically generated" id="95" name="Google Shape;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568" y="0"/>
            <a:ext cx="72144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idx="2" type="body"/>
          </p:nvPr>
        </p:nvSpPr>
        <p:spPr>
          <a:xfrm>
            <a:off x="6490347" y="1852474"/>
            <a:ext cx="4277180" cy="3280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7" name="Google Shape;97;p22"/>
          <p:cNvGrpSpPr/>
          <p:nvPr/>
        </p:nvGrpSpPr>
        <p:grpSpPr>
          <a:xfrm flipH="1" rot="10800000">
            <a:off x="5539549" y="5593682"/>
            <a:ext cx="522582" cy="530386"/>
            <a:chOff x="5537620" y="745237"/>
            <a:chExt cx="522582" cy="530386"/>
          </a:xfrm>
        </p:grpSpPr>
        <p:sp>
          <p:nvSpPr>
            <p:cNvPr id="98" name="Google Shape;98;p22"/>
            <p:cNvSpPr/>
            <p:nvPr/>
          </p:nvSpPr>
          <p:spPr>
            <a:xfrm flipH="1" rot="-5400000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2"/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22"/>
          <p:cNvGrpSpPr/>
          <p:nvPr/>
        </p:nvGrpSpPr>
        <p:grpSpPr>
          <a:xfrm>
            <a:off x="5539549" y="745237"/>
            <a:ext cx="522582" cy="529650"/>
            <a:chOff x="5537620" y="745237"/>
            <a:chExt cx="522582" cy="529650"/>
          </a:xfrm>
        </p:grpSpPr>
        <p:sp>
          <p:nvSpPr>
            <p:cNvPr id="101" name="Google Shape;101;p22"/>
            <p:cNvSpPr/>
            <p:nvPr/>
          </p:nvSpPr>
          <p:spPr>
            <a:xfrm flipH="1" rot="-5400000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2"/>
            <p:cNvSpPr/>
            <p:nvPr/>
          </p:nvSpPr>
          <p:spPr>
            <a:xfrm flipH="1">
              <a:off x="5537621" y="854263"/>
              <a:ext cx="112597" cy="420624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22"/>
          <p:cNvGrpSpPr/>
          <p:nvPr/>
        </p:nvGrpSpPr>
        <p:grpSpPr>
          <a:xfrm>
            <a:off x="11086608" y="745237"/>
            <a:ext cx="522582" cy="530386"/>
            <a:chOff x="11140977" y="745237"/>
            <a:chExt cx="522582" cy="530386"/>
          </a:xfrm>
        </p:grpSpPr>
        <p:sp>
          <p:nvSpPr>
            <p:cNvPr id="104" name="Google Shape;104;p2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22"/>
          <p:cNvGrpSpPr/>
          <p:nvPr/>
        </p:nvGrpSpPr>
        <p:grpSpPr>
          <a:xfrm flipH="1" rot="10800000">
            <a:off x="11086608" y="5593682"/>
            <a:ext cx="522582" cy="530386"/>
            <a:chOff x="11140977" y="745237"/>
            <a:chExt cx="522582" cy="530386"/>
          </a:xfrm>
        </p:grpSpPr>
        <p:sp>
          <p:nvSpPr>
            <p:cNvPr id="107" name="Google Shape;107;p2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22"/>
          <p:cNvSpPr txBox="1"/>
          <p:nvPr/>
        </p:nvSpPr>
        <p:spPr>
          <a:xfrm>
            <a:off x="6382561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5364986" y="6473301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xed Background 2">
  <p:cSld name="Mixed Background 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sky&#10;&#10;Description automatically generated" id="113" name="Google Shape;1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77568" y="0"/>
            <a:ext cx="72144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545290" y="1852474"/>
            <a:ext cx="3802775" cy="3280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" name="Google Shape;117;p23"/>
          <p:cNvGrpSpPr/>
          <p:nvPr/>
        </p:nvGrpSpPr>
        <p:grpSpPr>
          <a:xfrm rot="10800000">
            <a:off x="11087460" y="5596087"/>
            <a:ext cx="522582" cy="530386"/>
            <a:chOff x="2645664" y="2011680"/>
            <a:chExt cx="735606" cy="746592"/>
          </a:xfrm>
        </p:grpSpPr>
        <p:sp>
          <p:nvSpPr>
            <p:cNvPr id="118" name="Google Shape;118;p23"/>
            <p:cNvSpPr/>
            <p:nvPr/>
          </p:nvSpPr>
          <p:spPr>
            <a:xfrm flipH="1" rot="-5400000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3"/>
          <p:cNvGrpSpPr/>
          <p:nvPr/>
        </p:nvGrpSpPr>
        <p:grpSpPr>
          <a:xfrm flipH="1" rot="10800000">
            <a:off x="5539549" y="5593683"/>
            <a:ext cx="522582" cy="530386"/>
            <a:chOff x="2645664" y="2011680"/>
            <a:chExt cx="735606" cy="746592"/>
          </a:xfrm>
        </p:grpSpPr>
        <p:sp>
          <p:nvSpPr>
            <p:cNvPr id="121" name="Google Shape;121;p23"/>
            <p:cNvSpPr/>
            <p:nvPr/>
          </p:nvSpPr>
          <p:spPr>
            <a:xfrm flipH="1" rot="-5400000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23"/>
          <p:cNvGrpSpPr/>
          <p:nvPr/>
        </p:nvGrpSpPr>
        <p:grpSpPr>
          <a:xfrm>
            <a:off x="5540614" y="745361"/>
            <a:ext cx="522582" cy="530386"/>
            <a:chOff x="2645664" y="2011680"/>
            <a:chExt cx="735606" cy="746592"/>
          </a:xfrm>
        </p:grpSpPr>
        <p:sp>
          <p:nvSpPr>
            <p:cNvPr id="124" name="Google Shape;124;p23"/>
            <p:cNvSpPr/>
            <p:nvPr/>
          </p:nvSpPr>
          <p:spPr>
            <a:xfrm flipH="1" rot="-5400000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3"/>
          <p:cNvGrpSpPr/>
          <p:nvPr/>
        </p:nvGrpSpPr>
        <p:grpSpPr>
          <a:xfrm flipH="1">
            <a:off x="11087460" y="742129"/>
            <a:ext cx="522582" cy="530386"/>
            <a:chOff x="2645664" y="2011680"/>
            <a:chExt cx="735606" cy="746592"/>
          </a:xfrm>
        </p:grpSpPr>
        <p:sp>
          <p:nvSpPr>
            <p:cNvPr id="127" name="Google Shape;127;p23"/>
            <p:cNvSpPr/>
            <p:nvPr/>
          </p:nvSpPr>
          <p:spPr>
            <a:xfrm flipH="1" rot="-5400000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6490347" y="1852474"/>
            <a:ext cx="4277180" cy="3280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3"/>
          <p:cNvSpPr txBox="1"/>
          <p:nvPr/>
        </p:nvSpPr>
        <p:spPr>
          <a:xfrm>
            <a:off x="6382561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5364986" y="6473301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Background">
  <p:cSld name="Only Background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slide">
  <p:cSld name="Two-column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1590222" y="1951592"/>
            <a:ext cx="4222749" cy="433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close up of a sign&#10;&#10;Description automatically generated"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8510" y="219326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2" type="body"/>
          </p:nvPr>
        </p:nvSpPr>
        <p:spPr>
          <a:xfrm>
            <a:off x="6352016" y="1951592"/>
            <a:ext cx="4222749" cy="433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5"/>
          <p:cNvSpPr txBox="1"/>
          <p:nvPr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2">
  <p:cSld name="Photo Slide 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>
            <p:ph idx="2" type="pic"/>
          </p:nvPr>
        </p:nvSpPr>
        <p:spPr>
          <a:xfrm>
            <a:off x="3843957" y="696340"/>
            <a:ext cx="7622001" cy="5015143"/>
          </a:xfrm>
          <a:prstGeom prst="corner">
            <a:avLst>
              <a:gd fmla="val 78408" name="adj1"/>
              <a:gd fmla="val 117748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lose up of a sign&#10;&#10;Description automatically generated" id="144" name="Google Shape;14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29936" y="686124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" name="Google Shape;147;p26"/>
          <p:cNvGrpSpPr/>
          <p:nvPr/>
        </p:nvGrpSpPr>
        <p:grpSpPr>
          <a:xfrm>
            <a:off x="3843957" y="582803"/>
            <a:ext cx="7628352" cy="1197932"/>
            <a:chOff x="3840781" y="580943"/>
            <a:chExt cx="7628352" cy="1197932"/>
          </a:xfrm>
        </p:grpSpPr>
        <p:sp>
          <p:nvSpPr>
            <p:cNvPr id="148" name="Google Shape;148;p26"/>
            <p:cNvSpPr/>
            <p:nvPr/>
          </p:nvSpPr>
          <p:spPr>
            <a:xfrm flipH="1">
              <a:off x="3840781" y="580944"/>
              <a:ext cx="5970185" cy="11353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7000">
                  <a:srgbClr val="00FFFF"/>
                </a:gs>
                <a:gs pos="79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9757159" y="1669147"/>
              <a:ext cx="1711973" cy="109728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9000">
                  <a:srgbClr val="00FFFF"/>
                </a:gs>
                <a:gs pos="6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 flipH="1" rot="5400000">
              <a:off x="9201318" y="1125045"/>
              <a:ext cx="1197932" cy="10972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26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3">
  <p:cSld name="Photo Slide 3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flying, plane, bird&#10;&#10;Description automatically generated"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74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>
            <p:ph idx="2" type="pic"/>
          </p:nvPr>
        </p:nvSpPr>
        <p:spPr>
          <a:xfrm>
            <a:off x="3887648" y="546137"/>
            <a:ext cx="7578309" cy="5618863"/>
          </a:xfrm>
          <a:prstGeom prst="corner">
            <a:avLst>
              <a:gd fmla="val 80709" name="adj1"/>
              <a:gd fmla="val 104483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lose up of a sign&#10;&#10;Description automatically generated"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9936" y="686124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grpSp>
        <p:nvGrpSpPr>
          <p:cNvPr id="158" name="Google Shape;158;p27"/>
          <p:cNvGrpSpPr/>
          <p:nvPr/>
        </p:nvGrpSpPr>
        <p:grpSpPr>
          <a:xfrm>
            <a:off x="3887648" y="438917"/>
            <a:ext cx="7578437" cy="1195570"/>
            <a:chOff x="3884346" y="453875"/>
            <a:chExt cx="7578437" cy="1195570"/>
          </a:xfrm>
        </p:grpSpPr>
        <p:sp>
          <p:nvSpPr>
            <p:cNvPr id="159" name="Google Shape;159;p27"/>
            <p:cNvSpPr/>
            <p:nvPr/>
          </p:nvSpPr>
          <p:spPr>
            <a:xfrm flipH="1">
              <a:off x="3884346" y="453875"/>
              <a:ext cx="5975988" cy="108513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7000">
                  <a:srgbClr val="00FFFF"/>
                </a:gs>
                <a:gs pos="79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 flipH="1" rot="5400000">
              <a:off x="9264368" y="944309"/>
              <a:ext cx="1080817" cy="111114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9750298" y="1538958"/>
              <a:ext cx="1712486" cy="110487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9000">
                  <a:srgbClr val="00FFFF"/>
                </a:gs>
                <a:gs pos="6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27"/>
          <p:cNvSpPr txBox="1"/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/>
        </p:nvSpPr>
        <p:spPr>
          <a:xfrm>
            <a:off x="245940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4">
  <p:cSld name="Photo Slide 4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/>
          <p:nvPr>
            <p:ph idx="2" type="pic"/>
          </p:nvPr>
        </p:nvSpPr>
        <p:spPr>
          <a:xfrm>
            <a:off x="3893905" y="537158"/>
            <a:ext cx="7570949" cy="5799726"/>
          </a:xfrm>
          <a:prstGeom prst="corner">
            <a:avLst>
              <a:gd fmla="val 83572" name="adj1"/>
              <a:gd fmla="val 113968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lose up of a sign&#10;&#10;Description automatically generated"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654" y="6123851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grpSp>
        <p:nvGrpSpPr>
          <p:cNvPr id="171" name="Google Shape;171;p28"/>
          <p:cNvGrpSpPr/>
          <p:nvPr/>
        </p:nvGrpSpPr>
        <p:grpSpPr>
          <a:xfrm>
            <a:off x="3893905" y="434340"/>
            <a:ext cx="7570948" cy="1059565"/>
            <a:chOff x="3893905" y="434339"/>
            <a:chExt cx="7570948" cy="1059565"/>
          </a:xfrm>
        </p:grpSpPr>
        <p:sp>
          <p:nvSpPr>
            <p:cNvPr id="172" name="Google Shape;172;p28"/>
            <p:cNvSpPr/>
            <p:nvPr/>
          </p:nvSpPr>
          <p:spPr>
            <a:xfrm flipH="1">
              <a:off x="3893905" y="434339"/>
              <a:ext cx="6713955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8"/>
            <p:cNvSpPr/>
            <p:nvPr/>
          </p:nvSpPr>
          <p:spPr>
            <a:xfrm flipH="1" rot="5400000">
              <a:off x="10127459" y="906370"/>
              <a:ext cx="848793" cy="11036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  <a:gs pos="97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10497148" y="1381850"/>
              <a:ext cx="967706" cy="112054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10000">
                  <a:srgbClr val="D92D8A"/>
                </a:gs>
                <a:gs pos="61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8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5">
  <p:cSld name="Photo Slide 5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sign&#10;&#10;Description automatically generated" id="178" name="Google Shape;17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654" y="6123851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type="title"/>
          </p:nvPr>
        </p:nvSpPr>
        <p:spPr>
          <a:xfrm>
            <a:off x="726040" y="544528"/>
            <a:ext cx="3358280" cy="5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2400"/>
              <a:buFont typeface="Arial"/>
              <a:buNone/>
              <a:defRPr sz="2400">
                <a:solidFill>
                  <a:srgbClr val="CC00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29"/>
          <p:cNvSpPr/>
          <p:nvPr>
            <p:ph idx="2" type="pic"/>
          </p:nvPr>
        </p:nvSpPr>
        <p:spPr>
          <a:xfrm flipH="1">
            <a:off x="3632198" y="743802"/>
            <a:ext cx="7976031" cy="5370396"/>
          </a:xfrm>
          <a:prstGeom prst="corner">
            <a:avLst>
              <a:gd fmla="val 57567" name="adj1"/>
              <a:gd fmla="val 95877" name="adj2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82" name="Google Shape;182;p29"/>
          <p:cNvGrpSpPr/>
          <p:nvPr/>
        </p:nvGrpSpPr>
        <p:grpSpPr>
          <a:xfrm>
            <a:off x="3632200" y="637953"/>
            <a:ext cx="7976031" cy="2393648"/>
            <a:chOff x="3683000" y="638356"/>
            <a:chExt cx="7976031" cy="2393648"/>
          </a:xfrm>
        </p:grpSpPr>
        <p:sp>
          <p:nvSpPr>
            <p:cNvPr id="183" name="Google Shape;183;p29"/>
            <p:cNvSpPr/>
            <p:nvPr/>
          </p:nvSpPr>
          <p:spPr>
            <a:xfrm>
              <a:off x="6417481" y="638356"/>
              <a:ext cx="5241550" cy="110074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 rot="-5400000">
              <a:off x="5327064" y="1829604"/>
              <a:ext cx="2292822" cy="111977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  <a:gs pos="97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 flipH="1">
              <a:off x="3683000" y="2924436"/>
              <a:ext cx="2754068" cy="10605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29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Text Cyan Lines">
  <p:cSld name="Center Text Cyan Line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&#10;&#10;Description automatically generated" id="188" name="Google Shape;18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/>
        </p:nvSpPr>
        <p:spPr>
          <a:xfrm>
            <a:off x="245940" y="6439788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193" name="Google Shape;19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74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/>
        </p:nvSpPr>
        <p:spPr>
          <a:xfrm>
            <a:off x="7260219" y="6473301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1590222" y="1939925"/>
            <a:ext cx="8984543" cy="433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8510" y="219326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 txBox="1"/>
          <p:nvPr/>
        </p:nvSpPr>
        <p:spPr>
          <a:xfrm>
            <a:off x="7260219" y="6473301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  <p:sp>
        <p:nvSpPr>
          <p:cNvPr id="21" name="Google Shape;21;p14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xed Background 3">
  <p:cSld name="Mixed Background 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32"/>
          <p:cNvGrpSpPr/>
          <p:nvPr/>
        </p:nvGrpSpPr>
        <p:grpSpPr>
          <a:xfrm>
            <a:off x="5539549" y="745237"/>
            <a:ext cx="522582" cy="530386"/>
            <a:chOff x="5537620" y="745237"/>
            <a:chExt cx="522582" cy="530386"/>
          </a:xfrm>
        </p:grpSpPr>
        <p:sp>
          <p:nvSpPr>
            <p:cNvPr id="201" name="Google Shape;201;p32"/>
            <p:cNvSpPr/>
            <p:nvPr/>
          </p:nvSpPr>
          <p:spPr>
            <a:xfrm flipH="1" rot="-5400000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32"/>
          <p:cNvGrpSpPr/>
          <p:nvPr/>
        </p:nvGrpSpPr>
        <p:grpSpPr>
          <a:xfrm flipH="1" rot="10800000">
            <a:off x="5539549" y="5593682"/>
            <a:ext cx="522582" cy="530386"/>
            <a:chOff x="5537620" y="745237"/>
            <a:chExt cx="522582" cy="530386"/>
          </a:xfrm>
        </p:grpSpPr>
        <p:sp>
          <p:nvSpPr>
            <p:cNvPr id="204" name="Google Shape;204;p32"/>
            <p:cNvSpPr/>
            <p:nvPr/>
          </p:nvSpPr>
          <p:spPr>
            <a:xfrm flipH="1" rot="-5400000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2"/>
          <p:cNvGrpSpPr/>
          <p:nvPr/>
        </p:nvGrpSpPr>
        <p:grpSpPr>
          <a:xfrm>
            <a:off x="11086608" y="745237"/>
            <a:ext cx="522582" cy="530386"/>
            <a:chOff x="11140977" y="745237"/>
            <a:chExt cx="522582" cy="530386"/>
          </a:xfrm>
        </p:grpSpPr>
        <p:sp>
          <p:nvSpPr>
            <p:cNvPr id="207" name="Google Shape;207;p3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32"/>
          <p:cNvGrpSpPr/>
          <p:nvPr/>
        </p:nvGrpSpPr>
        <p:grpSpPr>
          <a:xfrm flipH="1" rot="10800000">
            <a:off x="11086608" y="5593682"/>
            <a:ext cx="522582" cy="530386"/>
            <a:chOff x="11140977" y="745237"/>
            <a:chExt cx="522582" cy="530386"/>
          </a:xfrm>
        </p:grpSpPr>
        <p:sp>
          <p:nvSpPr>
            <p:cNvPr id="210" name="Google Shape;210;p3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6490347" y="1852474"/>
            <a:ext cx="4277180" cy="3280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blue sky&#10;&#10;Description automatically generated" id="213" name="Google Shape;2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506587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14" name="Google Shape;2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>
            <p:ph idx="2" type="body"/>
          </p:nvPr>
        </p:nvSpPr>
        <p:spPr>
          <a:xfrm>
            <a:off x="545290" y="1852474"/>
            <a:ext cx="3802775" cy="3280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2"/>
          <p:cNvSpPr txBox="1"/>
          <p:nvPr/>
        </p:nvSpPr>
        <p:spPr>
          <a:xfrm>
            <a:off x="6382561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5364986" y="6473301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-out Slide">
  <p:cSld name="Call-out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2994074" y="2799440"/>
            <a:ext cx="6203852" cy="125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15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  <p:sp>
        <p:nvSpPr>
          <p:cNvPr id="25" name="Google Shape;25;p15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1">
  <p:cSld name="Photo Slide 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>
            <p:ph idx="2" type="pic"/>
          </p:nvPr>
        </p:nvSpPr>
        <p:spPr>
          <a:xfrm flipH="1">
            <a:off x="3721834" y="880677"/>
            <a:ext cx="7988142" cy="5366010"/>
          </a:xfrm>
          <a:prstGeom prst="corner">
            <a:avLst>
              <a:gd fmla="val 57242" name="adj1"/>
              <a:gd fmla="val 95740" name="adj2"/>
            </a:avLst>
          </a:prstGeom>
          <a:blipFill rotWithShape="0">
            <a:blip r:embed="rId2">
              <a:alphaModFix amt="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6"/>
          <p:cNvSpPr txBox="1"/>
          <p:nvPr>
            <p:ph idx="1" type="body"/>
          </p:nvPr>
        </p:nvSpPr>
        <p:spPr>
          <a:xfrm>
            <a:off x="839788" y="2951929"/>
            <a:ext cx="2469469" cy="3041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16"/>
          <p:cNvSpPr txBox="1"/>
          <p:nvPr>
            <p:ph type="title"/>
          </p:nvPr>
        </p:nvSpPr>
        <p:spPr>
          <a:xfrm>
            <a:off x="839788" y="748430"/>
            <a:ext cx="4720887" cy="1854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30" name="Google Shape;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654" y="6123851"/>
            <a:ext cx="1217550" cy="563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16"/>
          <p:cNvGrpSpPr/>
          <p:nvPr/>
        </p:nvGrpSpPr>
        <p:grpSpPr>
          <a:xfrm>
            <a:off x="3721835" y="773552"/>
            <a:ext cx="7988141" cy="2408473"/>
            <a:chOff x="3673920" y="736031"/>
            <a:chExt cx="7988141" cy="2408473"/>
          </a:xfrm>
        </p:grpSpPr>
        <p:sp>
          <p:nvSpPr>
            <p:cNvPr id="32" name="Google Shape;32;p16"/>
            <p:cNvSpPr/>
            <p:nvPr/>
          </p:nvSpPr>
          <p:spPr>
            <a:xfrm>
              <a:off x="6426113" y="736031"/>
              <a:ext cx="5235948" cy="110300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6"/>
            <p:cNvSpPr/>
            <p:nvPr/>
          </p:nvSpPr>
          <p:spPr>
            <a:xfrm rot="5400000">
              <a:off x="6048976" y="1212201"/>
              <a:ext cx="860965" cy="10669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56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 rot="-5400000">
              <a:off x="5741965" y="2347501"/>
              <a:ext cx="1474993" cy="106693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 flipH="1">
              <a:off x="3673920" y="3034776"/>
              <a:ext cx="2858884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16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rners">
  <p:cSld name="Four Corner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" name="Google Shape;39;p17"/>
          <p:cNvGrpSpPr/>
          <p:nvPr/>
        </p:nvGrpSpPr>
        <p:grpSpPr>
          <a:xfrm rot="10800000">
            <a:off x="10644674" y="5408676"/>
            <a:ext cx="735606" cy="746592"/>
            <a:chOff x="897887" y="745236"/>
            <a:chExt cx="735606" cy="746592"/>
          </a:xfrm>
        </p:grpSpPr>
        <p:sp>
          <p:nvSpPr>
            <p:cNvPr id="40" name="Google Shape;40;p17"/>
            <p:cNvSpPr/>
            <p:nvPr/>
          </p:nvSpPr>
          <p:spPr>
            <a:xfrm flipH="1" rot="-5400000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7"/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17"/>
          <p:cNvGrpSpPr/>
          <p:nvPr/>
        </p:nvGrpSpPr>
        <p:grpSpPr>
          <a:xfrm flipH="1" rot="10800000">
            <a:off x="789474" y="5408676"/>
            <a:ext cx="735606" cy="746592"/>
            <a:chOff x="897887" y="745236"/>
            <a:chExt cx="735606" cy="746592"/>
          </a:xfrm>
        </p:grpSpPr>
        <p:sp>
          <p:nvSpPr>
            <p:cNvPr id="43" name="Google Shape;43;p17"/>
            <p:cNvSpPr/>
            <p:nvPr/>
          </p:nvSpPr>
          <p:spPr>
            <a:xfrm flipH="1" rot="-5400000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7"/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17"/>
          <p:cNvGrpSpPr/>
          <p:nvPr/>
        </p:nvGrpSpPr>
        <p:grpSpPr>
          <a:xfrm flipH="1">
            <a:off x="10644674" y="745236"/>
            <a:ext cx="735606" cy="746592"/>
            <a:chOff x="897887" y="745236"/>
            <a:chExt cx="735606" cy="746592"/>
          </a:xfrm>
        </p:grpSpPr>
        <p:sp>
          <p:nvSpPr>
            <p:cNvPr id="46" name="Google Shape;46;p17"/>
            <p:cNvSpPr/>
            <p:nvPr/>
          </p:nvSpPr>
          <p:spPr>
            <a:xfrm flipH="1" rot="-5400000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7"/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2418591" y="2310784"/>
            <a:ext cx="7510717" cy="3394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type="title"/>
          </p:nvPr>
        </p:nvSpPr>
        <p:spPr>
          <a:xfrm>
            <a:off x="2418590" y="1198471"/>
            <a:ext cx="7510718" cy="845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" name="Google Shape;50;p17"/>
          <p:cNvGrpSpPr/>
          <p:nvPr/>
        </p:nvGrpSpPr>
        <p:grpSpPr>
          <a:xfrm flipH="1" rot="-5400000">
            <a:off x="786644" y="682484"/>
            <a:ext cx="731520" cy="747831"/>
            <a:chOff x="897887" y="745236"/>
            <a:chExt cx="731520" cy="747831"/>
          </a:xfrm>
        </p:grpSpPr>
        <p:sp>
          <p:nvSpPr>
            <p:cNvPr id="51" name="Google Shape;51;p17"/>
            <p:cNvSpPr/>
            <p:nvPr/>
          </p:nvSpPr>
          <p:spPr>
            <a:xfrm flipH="1" rot="-5400000">
              <a:off x="1184399" y="458724"/>
              <a:ext cx="158496" cy="73152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7"/>
            <p:cNvSpPr/>
            <p:nvPr/>
          </p:nvSpPr>
          <p:spPr>
            <a:xfrm flipH="1">
              <a:off x="897887" y="898707"/>
              <a:ext cx="158496" cy="594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17"/>
          <p:cNvSpPr txBox="1"/>
          <p:nvPr/>
        </p:nvSpPr>
        <p:spPr>
          <a:xfrm>
            <a:off x="3849624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  <p:sp>
        <p:nvSpPr>
          <p:cNvPr id="54" name="Google Shape;54;p17"/>
          <p:cNvSpPr txBox="1"/>
          <p:nvPr/>
        </p:nvSpPr>
        <p:spPr>
          <a:xfrm>
            <a:off x="3849623" y="6404446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Text Magenta Lines">
  <p:cSld name="Center Text Magenta Line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56" name="Google Shape;5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 txBox="1"/>
          <p:nvPr/>
        </p:nvSpPr>
        <p:spPr>
          <a:xfrm>
            <a:off x="3244174" y="1626141"/>
            <a:ext cx="5791200" cy="9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/>
        </p:nvSpPr>
        <p:spPr>
          <a:xfrm>
            <a:off x="245940" y="6439788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2">
  <p:cSld name="Text Slide 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holding, yellow, colorful, sign&#10;&#10;Description automatically generated" id="62" name="Google Shape;6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9"/>
          <p:cNvSpPr txBox="1"/>
          <p:nvPr>
            <p:ph idx="1" type="body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/>
          </a:p>
        </p:txBody>
      </p:sp>
      <p:sp>
        <p:nvSpPr>
          <p:cNvPr id="66" name="Google Shape;66;p19"/>
          <p:cNvSpPr txBox="1"/>
          <p:nvPr/>
        </p:nvSpPr>
        <p:spPr>
          <a:xfrm>
            <a:off x="7260219" y="6473301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Bar Slide 1">
  <p:cSld name="Left Bar Slide 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20"/>
          <p:cNvGrpSpPr/>
          <p:nvPr/>
        </p:nvGrpSpPr>
        <p:grpSpPr>
          <a:xfrm flipH="1" rot="10800000">
            <a:off x="11185080" y="298640"/>
            <a:ext cx="735606" cy="746592"/>
            <a:chOff x="10666920" y="5421408"/>
            <a:chExt cx="735606" cy="746592"/>
          </a:xfrm>
        </p:grpSpPr>
        <p:sp>
          <p:nvSpPr>
            <p:cNvPr id="70" name="Google Shape;70;p20"/>
            <p:cNvSpPr/>
            <p:nvPr/>
          </p:nvSpPr>
          <p:spPr>
            <a:xfrm flipH="1" rot="5400000">
              <a:off x="10955475" y="5720949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0"/>
            <p:cNvSpPr/>
            <p:nvPr/>
          </p:nvSpPr>
          <p:spPr>
            <a:xfrm flipH="1" rot="10800000">
              <a:off x="11244030" y="5421408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3282203" y="1788668"/>
            <a:ext cx="7902877" cy="4249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0"/>
          <p:cNvSpPr txBox="1"/>
          <p:nvPr/>
        </p:nvSpPr>
        <p:spPr>
          <a:xfrm>
            <a:off x="3282203" y="894071"/>
            <a:ext cx="6105637" cy="721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2D8A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D92D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0"/>
          <p:cNvSpPr txBox="1"/>
          <p:nvPr>
            <p:ph type="title"/>
          </p:nvPr>
        </p:nvSpPr>
        <p:spPr>
          <a:xfrm>
            <a:off x="3282203" y="819848"/>
            <a:ext cx="7902877" cy="747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sky&#10;&#10;Description automatically generated" id="75" name="Google Shape;7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24657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76" name="Google Shape;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Bar Slide 2">
  <p:cSld name="Left Bar Slide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282203" y="1788667"/>
            <a:ext cx="7929604" cy="4175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type="title"/>
          </p:nvPr>
        </p:nvSpPr>
        <p:spPr>
          <a:xfrm>
            <a:off x="3282203" y="819848"/>
            <a:ext cx="7929604" cy="747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ue sky&#10;&#10;Description automatically generated" id="82" name="Google Shape;8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24657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83" name="Google Shape;8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21"/>
          <p:cNvGrpSpPr/>
          <p:nvPr/>
        </p:nvGrpSpPr>
        <p:grpSpPr>
          <a:xfrm>
            <a:off x="2393879" y="0"/>
            <a:ext cx="9798121" cy="6889337"/>
            <a:chOff x="2421466" y="-1"/>
            <a:chExt cx="9810796" cy="6874007"/>
          </a:xfrm>
        </p:grpSpPr>
        <p:sp>
          <p:nvSpPr>
            <p:cNvPr id="85" name="Google Shape;85;p21"/>
            <p:cNvSpPr/>
            <p:nvPr/>
          </p:nvSpPr>
          <p:spPr>
            <a:xfrm flipH="1" rot="-5400000">
              <a:off x="-852862" y="3408870"/>
              <a:ext cx="6723461" cy="17480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98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 flipH="1">
              <a:off x="2421466" y="-1"/>
              <a:ext cx="9770533" cy="134540"/>
            </a:xfrm>
            <a:prstGeom prst="rect">
              <a:avLst/>
            </a:prstGeom>
            <a:gradFill>
              <a:gsLst>
                <a:gs pos="0">
                  <a:srgbClr val="F8C93E"/>
                </a:gs>
                <a:gs pos="55000">
                  <a:srgbClr val="F8C93E"/>
                </a:gs>
                <a:gs pos="96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 flipH="1">
              <a:off x="2421467" y="6739466"/>
              <a:ext cx="5266266" cy="134540"/>
            </a:xfrm>
            <a:prstGeom prst="rect">
              <a:avLst/>
            </a:prstGeom>
            <a:gradFill>
              <a:gsLst>
                <a:gs pos="0">
                  <a:srgbClr val="F8C93E"/>
                </a:gs>
                <a:gs pos="55000">
                  <a:srgbClr val="F8C93E"/>
                </a:gs>
                <a:gs pos="96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 flipH="1" rot="-5400000">
              <a:off x="11018794" y="1038665"/>
              <a:ext cx="2252134" cy="174802"/>
            </a:xfrm>
            <a:prstGeom prst="rect">
              <a:avLst/>
            </a:prstGeom>
            <a:gradFill>
              <a:gsLst>
                <a:gs pos="0">
                  <a:srgbClr val="F8C93E"/>
                </a:gs>
                <a:gs pos="55000">
                  <a:srgbClr val="F8C93E"/>
                </a:gs>
                <a:gs pos="96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21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ue sky&#10;&#10;Description automatically generated" id="12" name="Google Shape;12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3060"/>
            <a:ext cx="12192000" cy="68549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"/>
          <p:cNvSpPr txBox="1"/>
          <p:nvPr>
            <p:ph type="title"/>
          </p:nvPr>
        </p:nvSpPr>
        <p:spPr>
          <a:xfrm>
            <a:off x="1603802" y="4146683"/>
            <a:ext cx="898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1" lang="en-US"/>
              <a:t>Vocabulary in Reading Study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1" lang="en-US"/>
              <a:t>(VIRS)</a:t>
            </a:r>
            <a:endParaRPr b="1"/>
          </a:p>
        </p:txBody>
      </p:sp>
      <p:pic>
        <p:nvPicPr>
          <p:cNvPr descr="A picture containing drawing&#10;&#10;Description automatically generated"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603" y="2206470"/>
            <a:ext cx="4658792" cy="89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d14b24d98_1_17"/>
          <p:cNvSpPr txBox="1"/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Word List</a:t>
            </a:r>
            <a:endParaRPr/>
          </a:p>
        </p:txBody>
      </p:sp>
      <p:pic>
        <p:nvPicPr>
          <p:cNvPr id="291" name="Google Shape;291;gcd14b24d98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200" y="1719825"/>
            <a:ext cx="8200448" cy="4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d14b24d98_1_30"/>
          <p:cNvSpPr txBox="1"/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Analyze Text</a:t>
            </a:r>
            <a:endParaRPr/>
          </a:p>
        </p:txBody>
      </p:sp>
      <p:pic>
        <p:nvPicPr>
          <p:cNvPr id="297" name="Google Shape;297;gcd14b24d98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200" y="1719850"/>
            <a:ext cx="8155325" cy="40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d14b24d98_1_36"/>
          <p:cNvSpPr txBox="1"/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Enhanced Text</a:t>
            </a:r>
            <a:endParaRPr/>
          </a:p>
        </p:txBody>
      </p:sp>
      <p:pic>
        <p:nvPicPr>
          <p:cNvPr id="303" name="Google Shape;303;gcd14b24d98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200" y="1640875"/>
            <a:ext cx="8189148" cy="40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d14b24d98_1_54"/>
          <p:cNvSpPr txBox="1"/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Text Statistics</a:t>
            </a:r>
            <a:endParaRPr/>
          </a:p>
        </p:txBody>
      </p:sp>
      <p:pic>
        <p:nvPicPr>
          <p:cNvPr id="309" name="Google Shape;309;gcd14b24d98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200" y="1832650"/>
            <a:ext cx="8250824" cy="40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d14b24d98_1_48"/>
          <p:cNvSpPr txBox="1"/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Text Statistics</a:t>
            </a:r>
            <a:endParaRPr/>
          </a:p>
        </p:txBody>
      </p:sp>
      <p:pic>
        <p:nvPicPr>
          <p:cNvPr id="315" name="Google Shape;315;gcd14b24d98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200" y="1618325"/>
            <a:ext cx="7929600" cy="39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d14b24d98_1_23"/>
          <p:cNvSpPr txBox="1"/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Register</a:t>
            </a:r>
            <a:endParaRPr/>
          </a:p>
        </p:txBody>
      </p:sp>
      <p:pic>
        <p:nvPicPr>
          <p:cNvPr id="321" name="Google Shape;321;gcd14b24d98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200" y="1810075"/>
            <a:ext cx="8211727" cy="40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d14b24d98_1_68"/>
          <p:cNvSpPr txBox="1"/>
          <p:nvPr>
            <p:ph idx="1" type="body"/>
          </p:nvPr>
        </p:nvSpPr>
        <p:spPr>
          <a:xfrm>
            <a:off x="2673275" y="2413825"/>
            <a:ext cx="6858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 sz="6500"/>
              <a:t>Changes </a:t>
            </a:r>
            <a:endParaRPr b="1" sz="6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6500"/>
              <a:t>User Interface</a:t>
            </a:r>
            <a:endParaRPr sz="6500"/>
          </a:p>
        </p:txBody>
      </p:sp>
      <p:grpSp>
        <p:nvGrpSpPr>
          <p:cNvPr id="327" name="Google Shape;327;gcd14b24d98_1_68"/>
          <p:cNvGrpSpPr/>
          <p:nvPr/>
        </p:nvGrpSpPr>
        <p:grpSpPr>
          <a:xfrm>
            <a:off x="2555242" y="2291923"/>
            <a:ext cx="487801" cy="2279992"/>
            <a:chOff x="1974984" y="2011680"/>
            <a:chExt cx="487801" cy="2779800"/>
          </a:xfrm>
        </p:grpSpPr>
        <p:sp>
          <p:nvSpPr>
            <p:cNvPr id="328" name="Google Shape;328;gcd14b24d98_1_68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gcd14b24d98_1_68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gcd14b24d98_1_68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gcd14b24d98_1_68"/>
          <p:cNvGrpSpPr/>
          <p:nvPr/>
        </p:nvGrpSpPr>
        <p:grpSpPr>
          <a:xfrm rot="10800000">
            <a:off x="9148955" y="2291738"/>
            <a:ext cx="487801" cy="2279992"/>
            <a:chOff x="1974984" y="2011680"/>
            <a:chExt cx="487801" cy="2779800"/>
          </a:xfrm>
        </p:grpSpPr>
        <p:sp>
          <p:nvSpPr>
            <p:cNvPr id="332" name="Google Shape;332;gcd14b24d98_1_68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gcd14b24d98_1_68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gcd14b24d98_1_68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244f2ad8f_0_67"/>
          <p:cNvSpPr txBox="1"/>
          <p:nvPr>
            <p:ph idx="4294967295" type="title"/>
          </p:nvPr>
        </p:nvSpPr>
        <p:spPr>
          <a:xfrm>
            <a:off x="3931650" y="444250"/>
            <a:ext cx="43287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/>
              <a:t>Old vs New</a:t>
            </a:r>
            <a:endParaRPr b="1"/>
          </a:p>
        </p:txBody>
      </p:sp>
      <p:pic>
        <p:nvPicPr>
          <p:cNvPr id="340" name="Google Shape;340;gd244f2ad8f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150" y="1545300"/>
            <a:ext cx="8549023" cy="424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d244f2ad8f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550" y="1545300"/>
            <a:ext cx="7518233" cy="42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cd14b24d9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025" y="1423462"/>
            <a:ext cx="8241975" cy="43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cd14b24d9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000" y="1716725"/>
            <a:ext cx="8969975" cy="37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cd14b24d98_0_23"/>
          <p:cNvSpPr txBox="1"/>
          <p:nvPr>
            <p:ph idx="4294967295" type="title"/>
          </p:nvPr>
        </p:nvSpPr>
        <p:spPr>
          <a:xfrm>
            <a:off x="3931650" y="444250"/>
            <a:ext cx="43287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/>
              <a:t>Old vs New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d244f2ad8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825" y="347725"/>
            <a:ext cx="3262299" cy="61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d244f2ad8f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350" y="393012"/>
            <a:ext cx="3210924" cy="607197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d244f2ad8f_0_9"/>
          <p:cNvSpPr/>
          <p:nvPr/>
        </p:nvSpPr>
        <p:spPr>
          <a:xfrm>
            <a:off x="6537300" y="3180825"/>
            <a:ext cx="1129500" cy="68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d244f2ad8f_0_9"/>
          <p:cNvSpPr txBox="1"/>
          <p:nvPr/>
        </p:nvSpPr>
        <p:spPr>
          <a:xfrm>
            <a:off x="214325" y="393000"/>
            <a:ext cx="192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accent2"/>
                </a:solidFill>
              </a:rPr>
              <a:t>MOBILE:</a:t>
            </a:r>
            <a:endParaRPr b="1" sz="2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Homepage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idx="1" type="body"/>
          </p:nvPr>
        </p:nvSpPr>
        <p:spPr>
          <a:xfrm>
            <a:off x="7209600" y="1643550"/>
            <a:ext cx="3900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 sz="3200">
                <a:solidFill>
                  <a:schemeClr val="accent4"/>
                </a:solidFill>
              </a:rPr>
              <a:t>Capstone 2</a:t>
            </a:r>
            <a:endParaRPr b="1" sz="3200">
              <a:solidFill>
                <a:schemeClr val="accent4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2800">
                <a:solidFill>
                  <a:srgbClr val="FFFFFF"/>
                </a:solidFill>
              </a:rPr>
              <a:t>Regine Donatien</a:t>
            </a:r>
            <a:endParaRPr sz="2800">
              <a:solidFill>
                <a:srgbClr val="FFFFFF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2800">
                <a:solidFill>
                  <a:srgbClr val="FFFFFF"/>
                </a:solidFill>
              </a:rPr>
              <a:t>Diego Chacin</a:t>
            </a:r>
            <a:endParaRPr sz="2800">
              <a:solidFill>
                <a:srgbClr val="FFFFFF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2800">
                <a:solidFill>
                  <a:srgbClr val="FFFFFF"/>
                </a:solidFill>
              </a:rPr>
              <a:t>Javier Duenas</a:t>
            </a:r>
            <a:endParaRPr sz="2800">
              <a:solidFill>
                <a:srgbClr val="FFFFFF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2800">
                <a:solidFill>
                  <a:srgbClr val="FFFFFF"/>
                </a:solidFill>
              </a:rPr>
              <a:t>Jason Naya</a:t>
            </a:r>
            <a:endParaRPr sz="2800">
              <a:solidFill>
                <a:srgbClr val="FFFFFF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2800">
              <a:solidFill>
                <a:schemeClr val="accent4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 sz="3200">
                <a:solidFill>
                  <a:schemeClr val="accent4"/>
                </a:solidFill>
              </a:rPr>
              <a:t>Capstone 1</a:t>
            </a:r>
            <a:endParaRPr b="1" sz="3200">
              <a:solidFill>
                <a:schemeClr val="accent4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2800">
                <a:solidFill>
                  <a:srgbClr val="FFFFFF"/>
                </a:solidFill>
              </a:rPr>
              <a:t>Michelle Cruz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30" name="Google Shape;230;p10"/>
          <p:cNvSpPr txBox="1"/>
          <p:nvPr>
            <p:ph idx="2" type="body"/>
          </p:nvPr>
        </p:nvSpPr>
        <p:spPr>
          <a:xfrm>
            <a:off x="890050" y="1912975"/>
            <a:ext cx="31620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9"/>
              <a:buFont typeface="Arial"/>
              <a:buNone/>
            </a:pPr>
            <a:r>
              <a:t/>
            </a:r>
            <a:endParaRPr b="1" sz="355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9"/>
              <a:buNone/>
            </a:pPr>
            <a:r>
              <a:rPr b="1" lang="en-US" sz="3551">
                <a:solidFill>
                  <a:schemeClr val="dk1"/>
                </a:solidFill>
              </a:rPr>
              <a:t>Mentor:</a:t>
            </a:r>
            <a:r>
              <a:rPr b="1" i="1" lang="en-US" sz="3551">
                <a:solidFill>
                  <a:schemeClr val="dk1"/>
                </a:solidFill>
              </a:rPr>
              <a:t> </a:t>
            </a:r>
            <a:r>
              <a:rPr lang="en-US" sz="3551">
                <a:solidFill>
                  <a:schemeClr val="dk1"/>
                </a:solidFill>
              </a:rPr>
              <a:t>Seyedjafar Ehsanzadehsorati</a:t>
            </a:r>
            <a:endParaRPr sz="355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9"/>
              <a:buFont typeface="Arial"/>
              <a:buNone/>
            </a:pPr>
            <a:r>
              <a:t/>
            </a:r>
            <a:endParaRPr sz="355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9"/>
              <a:buFont typeface="Arial"/>
              <a:buNone/>
            </a:pPr>
            <a:r>
              <a:rPr b="1" lang="en-US" sz="3551">
                <a:solidFill>
                  <a:schemeClr val="dk1"/>
                </a:solidFill>
              </a:rPr>
              <a:t>Instructor:</a:t>
            </a:r>
            <a:r>
              <a:rPr b="1" i="1" lang="en-US" sz="3551">
                <a:solidFill>
                  <a:schemeClr val="dk1"/>
                </a:solidFill>
              </a:rPr>
              <a:t> </a:t>
            </a:r>
            <a:r>
              <a:rPr i="1" lang="en-US" sz="3551">
                <a:solidFill>
                  <a:schemeClr val="dk1"/>
                </a:solidFill>
              </a:rPr>
              <a:t>Dr. Masoud Sadjadi</a:t>
            </a:r>
            <a:r>
              <a:rPr lang="en-US" sz="3551">
                <a:solidFill>
                  <a:schemeClr val="dk1"/>
                </a:solidFill>
              </a:rPr>
              <a:t>,</a:t>
            </a:r>
            <a:r>
              <a:rPr i="1" lang="en-US" sz="3551">
                <a:solidFill>
                  <a:schemeClr val="dk1"/>
                </a:solidFill>
              </a:rPr>
              <a:t> </a:t>
            </a:r>
            <a:r>
              <a:rPr lang="en-US" sz="3551">
                <a:solidFill>
                  <a:schemeClr val="dk1"/>
                </a:solidFill>
              </a:rPr>
              <a:t>Florida International University</a:t>
            </a:r>
            <a:endParaRPr sz="3551">
              <a:solidFill>
                <a:schemeClr val="dk1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10"/>
          <p:cNvSpPr txBox="1"/>
          <p:nvPr>
            <p:ph type="title"/>
          </p:nvPr>
        </p:nvSpPr>
        <p:spPr>
          <a:xfrm>
            <a:off x="493777" y="1064940"/>
            <a:ext cx="3802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</a:pPr>
            <a:r>
              <a:rPr b="1" lang="en-US" sz="5300"/>
              <a:t>Our Team</a:t>
            </a:r>
            <a:endParaRPr b="1" sz="5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d244f2ad8f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725" y="380770"/>
            <a:ext cx="3223874" cy="609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d244f2ad8f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275" y="380750"/>
            <a:ext cx="3223874" cy="609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d244f2ad8f_0_16"/>
          <p:cNvSpPr/>
          <p:nvPr/>
        </p:nvSpPr>
        <p:spPr>
          <a:xfrm>
            <a:off x="6537300" y="3180825"/>
            <a:ext cx="1129500" cy="68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d244f2ad8f_0_16"/>
          <p:cNvSpPr txBox="1"/>
          <p:nvPr/>
        </p:nvSpPr>
        <p:spPr>
          <a:xfrm>
            <a:off x="214325" y="393000"/>
            <a:ext cx="192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accent2"/>
                </a:solidFill>
              </a:rPr>
              <a:t>MOBILE:</a:t>
            </a:r>
            <a:endParaRPr b="1" sz="2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Footer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d244f2ad8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250" y="408962"/>
            <a:ext cx="3194051" cy="604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d244f2ad8f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750" y="408950"/>
            <a:ext cx="3194051" cy="60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d244f2ad8f_0_23"/>
          <p:cNvSpPr/>
          <p:nvPr/>
        </p:nvSpPr>
        <p:spPr>
          <a:xfrm>
            <a:off x="6537300" y="3180825"/>
            <a:ext cx="1129500" cy="68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d244f2ad8f_0_23"/>
          <p:cNvSpPr txBox="1"/>
          <p:nvPr/>
        </p:nvSpPr>
        <p:spPr>
          <a:xfrm>
            <a:off x="214325" y="393000"/>
            <a:ext cx="1928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accent2"/>
                </a:solidFill>
              </a:rPr>
              <a:t>MOBILE:</a:t>
            </a:r>
            <a:endParaRPr b="1" sz="2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Essential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Word List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d244f2ad8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900" y="428625"/>
            <a:ext cx="3119549" cy="589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d244f2ad8f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9875" y="428646"/>
            <a:ext cx="3119549" cy="589919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d244f2ad8f_0_30"/>
          <p:cNvSpPr/>
          <p:nvPr/>
        </p:nvSpPr>
        <p:spPr>
          <a:xfrm>
            <a:off x="6537300" y="3180825"/>
            <a:ext cx="1129500" cy="68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d244f2ad8f_0_30"/>
          <p:cNvSpPr txBox="1"/>
          <p:nvPr/>
        </p:nvSpPr>
        <p:spPr>
          <a:xfrm>
            <a:off x="214325" y="393000"/>
            <a:ext cx="192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accent2"/>
                </a:solidFill>
              </a:rPr>
              <a:t>MOBILE:</a:t>
            </a:r>
            <a:endParaRPr b="1" sz="2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iTranslate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244f2ad8f_0_45"/>
          <p:cNvSpPr txBox="1"/>
          <p:nvPr>
            <p:ph idx="1" type="body"/>
          </p:nvPr>
        </p:nvSpPr>
        <p:spPr>
          <a:xfrm>
            <a:off x="2673275" y="2413825"/>
            <a:ext cx="6858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b="1" lang="en-US" sz="6500"/>
              <a:t>Changes </a:t>
            </a:r>
            <a:endParaRPr b="1" sz="6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/>
              <a:t>Image Recognition</a:t>
            </a:r>
            <a:endParaRPr sz="6500"/>
          </a:p>
        </p:txBody>
      </p:sp>
      <p:grpSp>
        <p:nvGrpSpPr>
          <p:cNvPr id="386" name="Google Shape;386;gd244f2ad8f_0_45"/>
          <p:cNvGrpSpPr/>
          <p:nvPr/>
        </p:nvGrpSpPr>
        <p:grpSpPr>
          <a:xfrm>
            <a:off x="2555242" y="2291923"/>
            <a:ext cx="487801" cy="2279992"/>
            <a:chOff x="1974984" y="2011680"/>
            <a:chExt cx="487801" cy="2779800"/>
          </a:xfrm>
        </p:grpSpPr>
        <p:sp>
          <p:nvSpPr>
            <p:cNvPr id="387" name="Google Shape;387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gd244f2ad8f_0_45"/>
          <p:cNvGrpSpPr/>
          <p:nvPr/>
        </p:nvGrpSpPr>
        <p:grpSpPr>
          <a:xfrm rot="10800000">
            <a:off x="9148955" y="2291738"/>
            <a:ext cx="487801" cy="2279992"/>
            <a:chOff x="1974984" y="2011680"/>
            <a:chExt cx="487801" cy="2779800"/>
          </a:xfrm>
        </p:grpSpPr>
        <p:sp>
          <p:nvSpPr>
            <p:cNvPr id="391" name="Google Shape;391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d14b24d98_1_10"/>
          <p:cNvSpPr/>
          <p:nvPr/>
        </p:nvSpPr>
        <p:spPr>
          <a:xfrm>
            <a:off x="9874500" y="759575"/>
            <a:ext cx="1557900" cy="952800"/>
          </a:xfrm>
          <a:prstGeom prst="wedgeRectCallout">
            <a:avLst>
              <a:gd fmla="val -52872" name="adj1"/>
              <a:gd fmla="val 113497" name="adj2"/>
            </a:avLst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This is how the text gets processed.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99" name="Google Shape;399;gcd14b24d98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275" y="365233"/>
            <a:ext cx="6284749" cy="576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"/>
          <p:cNvSpPr txBox="1"/>
          <p:nvPr>
            <p:ph idx="1" type="body"/>
          </p:nvPr>
        </p:nvSpPr>
        <p:spPr>
          <a:xfrm>
            <a:off x="8783575" y="4104450"/>
            <a:ext cx="3048000" cy="2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/>
              <a:t>Causes</a:t>
            </a:r>
            <a:endParaRPr sz="2300" u="sng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No image optimization </a:t>
            </a:r>
            <a:r>
              <a:rPr lang="en-US"/>
              <a:t>implemented</a:t>
            </a:r>
            <a:r>
              <a:rPr lang="en-US"/>
              <a:t> to image reader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Bu</a:t>
            </a:r>
            <a:r>
              <a:rPr lang="en-US"/>
              <a:t>gs in </a:t>
            </a:r>
            <a:r>
              <a:rPr lang="en-US"/>
              <a:t>column</a:t>
            </a:r>
            <a:r>
              <a:rPr lang="en-US"/>
              <a:t> </a:t>
            </a:r>
            <a:r>
              <a:rPr lang="en-US"/>
              <a:t>recognition</a:t>
            </a:r>
            <a:r>
              <a:rPr lang="en-US"/>
              <a:t> code </a:t>
            </a:r>
            <a:endParaRPr/>
          </a:p>
        </p:txBody>
      </p:sp>
      <p:sp>
        <p:nvSpPr>
          <p:cNvPr id="405" name="Google Shape;405;p7"/>
          <p:cNvSpPr txBox="1"/>
          <p:nvPr>
            <p:ph type="title"/>
          </p:nvPr>
        </p:nvSpPr>
        <p:spPr>
          <a:xfrm>
            <a:off x="3260002" y="919400"/>
            <a:ext cx="54045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/>
              <a:t>Fixing Image Recognition</a:t>
            </a:r>
            <a:endParaRPr b="1"/>
          </a:p>
        </p:txBody>
      </p:sp>
      <p:sp>
        <p:nvSpPr>
          <p:cNvPr id="406" name="Google Shape;406;p7"/>
          <p:cNvSpPr txBox="1"/>
          <p:nvPr/>
        </p:nvSpPr>
        <p:spPr>
          <a:xfrm>
            <a:off x="8783575" y="2341363"/>
            <a:ext cx="30480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lt1"/>
                </a:solidFill>
              </a:rPr>
              <a:t>Problems</a:t>
            </a:r>
            <a:endParaRPr sz="23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US" sz="1800">
                <a:solidFill>
                  <a:schemeClr val="lt1"/>
                </a:solidFill>
              </a:rPr>
              <a:t>Output is out of order, formatted </a:t>
            </a:r>
            <a:r>
              <a:rPr lang="en-US" sz="1800">
                <a:solidFill>
                  <a:schemeClr val="lt1"/>
                </a:solidFill>
              </a:rPr>
              <a:t>improperly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US" sz="1800">
                <a:solidFill>
                  <a:schemeClr val="lt1"/>
                </a:solidFill>
              </a:rPr>
              <a:t>Missing words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07" name="Google Shape;40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25" y="3259763"/>
            <a:ext cx="3884925" cy="17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012" y="2604575"/>
            <a:ext cx="3102338" cy="324764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"/>
          <p:cNvSpPr/>
          <p:nvPr/>
        </p:nvSpPr>
        <p:spPr>
          <a:xfrm>
            <a:off x="4481663" y="3904688"/>
            <a:ext cx="633300" cy="4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"/>
          <p:cNvSpPr txBox="1"/>
          <p:nvPr/>
        </p:nvSpPr>
        <p:spPr>
          <a:xfrm>
            <a:off x="137225" y="5101700"/>
            <a:ext cx="4101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lt1"/>
                </a:solidFill>
              </a:rPr>
              <a:t>test paragraph </a:t>
            </a:r>
            <a:r>
              <a:rPr i="1" lang="en-US" sz="1100">
                <a:solidFill>
                  <a:schemeClr val="lt1"/>
                </a:solidFill>
              </a:rPr>
              <a:t> - www.academic-englishuk.com/paragraphing</a:t>
            </a:r>
            <a:endParaRPr i="1" sz="700"/>
          </a:p>
        </p:txBody>
      </p:sp>
      <p:sp>
        <p:nvSpPr>
          <p:cNvPr id="411" name="Google Shape;411;p7"/>
          <p:cNvSpPr txBox="1"/>
          <p:nvPr/>
        </p:nvSpPr>
        <p:spPr>
          <a:xfrm>
            <a:off x="5401050" y="5852225"/>
            <a:ext cx="4101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lt1"/>
                </a:solidFill>
              </a:rPr>
              <a:t>output from older version of website</a:t>
            </a:r>
            <a:endParaRPr i="1" sz="700"/>
          </a:p>
        </p:txBody>
      </p:sp>
      <p:sp>
        <p:nvSpPr>
          <p:cNvPr id="412" name="Google Shape;412;p7"/>
          <p:cNvSpPr txBox="1"/>
          <p:nvPr/>
        </p:nvSpPr>
        <p:spPr>
          <a:xfrm>
            <a:off x="1544975" y="5266150"/>
            <a:ext cx="4736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d14b24d98_2_4"/>
          <p:cNvSpPr txBox="1"/>
          <p:nvPr>
            <p:ph type="title"/>
          </p:nvPr>
        </p:nvSpPr>
        <p:spPr>
          <a:xfrm>
            <a:off x="3068475" y="885975"/>
            <a:ext cx="70908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/>
              <a:t>Fixing Image </a:t>
            </a:r>
            <a:r>
              <a:rPr b="1" lang="en-US"/>
              <a:t>Recognition</a:t>
            </a:r>
            <a:r>
              <a:rPr b="1" lang="en-US"/>
              <a:t> Cont.,</a:t>
            </a:r>
            <a:endParaRPr b="1"/>
          </a:p>
        </p:txBody>
      </p:sp>
      <p:pic>
        <p:nvPicPr>
          <p:cNvPr id="418" name="Google Shape;418;gcd14b24d98_2_4"/>
          <p:cNvPicPr preferRelativeResize="0"/>
          <p:nvPr/>
        </p:nvPicPr>
        <p:blipFill rotWithShape="1">
          <a:blip r:embed="rId3">
            <a:alphaModFix/>
          </a:blip>
          <a:srcRect b="4070" l="11582" r="11505" t="5676"/>
          <a:stretch/>
        </p:blipFill>
        <p:spPr>
          <a:xfrm>
            <a:off x="10056311" y="885975"/>
            <a:ext cx="2045565" cy="55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cd14b24d98_2_4"/>
          <p:cNvSpPr txBox="1"/>
          <p:nvPr>
            <p:ph idx="1" type="body"/>
          </p:nvPr>
        </p:nvSpPr>
        <p:spPr>
          <a:xfrm>
            <a:off x="5359225" y="2475550"/>
            <a:ext cx="4232100" cy="2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/>
              <a:t>Ocr Optimization</a:t>
            </a:r>
            <a:endParaRPr sz="2800" u="sng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➔"/>
            </a:pPr>
            <a:r>
              <a:rPr lang="en-US" sz="2300"/>
              <a:t>Optical Character Recognition Optimization</a:t>
            </a:r>
            <a:endParaRPr sz="2300"/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◆"/>
            </a:pPr>
            <a:r>
              <a:rPr lang="en-US" sz="2300"/>
              <a:t>Grey Scale</a:t>
            </a:r>
            <a:endParaRPr sz="2300"/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◆"/>
            </a:pPr>
            <a:r>
              <a:rPr lang="en-US" sz="2300"/>
              <a:t>Blur</a:t>
            </a:r>
            <a:endParaRPr sz="2300"/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◆"/>
            </a:pPr>
            <a:r>
              <a:rPr lang="en-US" sz="2300"/>
              <a:t>Noise Removal</a:t>
            </a:r>
            <a:endParaRPr sz="2300"/>
          </a:p>
        </p:txBody>
      </p:sp>
      <p:sp>
        <p:nvSpPr>
          <p:cNvPr id="420" name="Google Shape;420;gcd14b24d98_2_4"/>
          <p:cNvSpPr txBox="1"/>
          <p:nvPr/>
        </p:nvSpPr>
        <p:spPr>
          <a:xfrm>
            <a:off x="662150" y="2398300"/>
            <a:ext cx="42321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</a:rPr>
              <a:t>     </a:t>
            </a:r>
            <a:r>
              <a:rPr lang="en-US" sz="2900" u="sng">
                <a:solidFill>
                  <a:schemeClr val="lt1"/>
                </a:solidFill>
              </a:rPr>
              <a:t>Solution</a:t>
            </a:r>
            <a:endParaRPr sz="29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➔"/>
            </a:pPr>
            <a:r>
              <a:rPr lang="en-US" sz="2400">
                <a:solidFill>
                  <a:schemeClr val="lt1"/>
                </a:solidFill>
              </a:rPr>
              <a:t>Implemented AWS OCR optimization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◆"/>
            </a:pPr>
            <a:r>
              <a:rPr lang="en-US" sz="2400">
                <a:solidFill>
                  <a:schemeClr val="lt1"/>
                </a:solidFill>
              </a:rPr>
              <a:t>Reduces the amount of errors in recognition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◆"/>
            </a:pPr>
            <a:r>
              <a:rPr lang="en-US" sz="2400">
                <a:solidFill>
                  <a:schemeClr val="lt1"/>
                </a:solidFill>
              </a:rPr>
              <a:t>Less missing words/mistakes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d14b24d98_2_21"/>
          <p:cNvSpPr txBox="1"/>
          <p:nvPr/>
        </p:nvSpPr>
        <p:spPr>
          <a:xfrm>
            <a:off x="8234175" y="3890700"/>
            <a:ext cx="3599400" cy="1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     </a:t>
            </a:r>
            <a:r>
              <a:rPr lang="en-US" sz="2300" u="sng">
                <a:solidFill>
                  <a:schemeClr val="lt1"/>
                </a:solidFill>
              </a:rPr>
              <a:t>Solution</a:t>
            </a:r>
            <a:endParaRPr sz="23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US" sz="1800">
                <a:solidFill>
                  <a:schemeClr val="lt1"/>
                </a:solidFill>
              </a:rPr>
              <a:t>Optimize the column recognition 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◆"/>
            </a:pPr>
            <a:r>
              <a:rPr lang="en-US" sz="1800">
                <a:solidFill>
                  <a:schemeClr val="lt1"/>
                </a:solidFill>
              </a:rPr>
              <a:t>Lower margin of error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solidFill>
                <a:schemeClr val="lt1"/>
              </a:solidFill>
            </a:endParaRPr>
          </a:p>
        </p:txBody>
      </p:sp>
      <p:pic>
        <p:nvPicPr>
          <p:cNvPr id="426" name="Google Shape;426;gcd14b24d98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12" y="2399000"/>
            <a:ext cx="3102338" cy="324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cd14b24d98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699" y="2401500"/>
            <a:ext cx="4259080" cy="20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cd14b24d98_2_21"/>
          <p:cNvSpPr txBox="1"/>
          <p:nvPr/>
        </p:nvSpPr>
        <p:spPr>
          <a:xfrm>
            <a:off x="277300" y="5646650"/>
            <a:ext cx="4101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lt1"/>
                </a:solidFill>
              </a:rPr>
              <a:t>Before fixing </a:t>
            </a:r>
            <a:r>
              <a:rPr i="1" lang="en-US" sz="1100">
                <a:solidFill>
                  <a:schemeClr val="lt1"/>
                </a:solidFill>
              </a:rPr>
              <a:t>column recognition error</a:t>
            </a:r>
            <a:endParaRPr i="1" sz="700"/>
          </a:p>
        </p:txBody>
      </p:sp>
      <p:sp>
        <p:nvSpPr>
          <p:cNvPr id="429" name="Google Shape;429;gcd14b24d98_2_21"/>
          <p:cNvSpPr txBox="1"/>
          <p:nvPr/>
        </p:nvSpPr>
        <p:spPr>
          <a:xfrm>
            <a:off x="3639700" y="4522250"/>
            <a:ext cx="4101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lt1"/>
                </a:solidFill>
              </a:rPr>
              <a:t>After fixing column recognition error</a:t>
            </a:r>
            <a:endParaRPr i="1" sz="700"/>
          </a:p>
        </p:txBody>
      </p:sp>
      <p:sp>
        <p:nvSpPr>
          <p:cNvPr id="430" name="Google Shape;430;gcd14b24d98_2_21"/>
          <p:cNvSpPr txBox="1"/>
          <p:nvPr/>
        </p:nvSpPr>
        <p:spPr>
          <a:xfrm>
            <a:off x="8275300" y="1835700"/>
            <a:ext cx="3599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     </a:t>
            </a:r>
            <a:r>
              <a:rPr lang="en-US" sz="2300" u="sng">
                <a:solidFill>
                  <a:schemeClr val="lt1"/>
                </a:solidFill>
              </a:rPr>
              <a:t>Problem</a:t>
            </a:r>
            <a:endParaRPr sz="23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lang="en-US" sz="1800">
                <a:solidFill>
                  <a:schemeClr val="lt1"/>
                </a:solidFill>
              </a:rPr>
              <a:t>In the column recognition code, it would improperly chose blocks for random lines of text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 u="sng">
              <a:solidFill>
                <a:schemeClr val="lt1"/>
              </a:solidFill>
            </a:endParaRPr>
          </a:p>
        </p:txBody>
      </p:sp>
      <p:sp>
        <p:nvSpPr>
          <p:cNvPr id="431" name="Google Shape;431;gcd14b24d98_2_21"/>
          <p:cNvSpPr txBox="1"/>
          <p:nvPr>
            <p:ph type="title"/>
          </p:nvPr>
        </p:nvSpPr>
        <p:spPr>
          <a:xfrm>
            <a:off x="3068475" y="885975"/>
            <a:ext cx="70908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/>
              <a:t>Fixing Image Recognition Cont.,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de0829d1d_0_0"/>
          <p:cNvSpPr txBox="1"/>
          <p:nvPr>
            <p:ph idx="1" type="body"/>
          </p:nvPr>
        </p:nvSpPr>
        <p:spPr>
          <a:xfrm>
            <a:off x="2993999" y="270190"/>
            <a:ext cx="62040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 sz="6500"/>
              <a:t>iOS app.</a:t>
            </a:r>
            <a:endParaRPr b="1" sz="6500"/>
          </a:p>
        </p:txBody>
      </p:sp>
      <p:grpSp>
        <p:nvGrpSpPr>
          <p:cNvPr id="437" name="Google Shape;437;gcde0829d1d_0_0"/>
          <p:cNvGrpSpPr/>
          <p:nvPr/>
        </p:nvGrpSpPr>
        <p:grpSpPr>
          <a:xfrm>
            <a:off x="2555242" y="2291923"/>
            <a:ext cx="487801" cy="2279992"/>
            <a:chOff x="1974984" y="2011680"/>
            <a:chExt cx="487801" cy="2779800"/>
          </a:xfrm>
        </p:grpSpPr>
        <p:sp>
          <p:nvSpPr>
            <p:cNvPr id="438" name="Google Shape;438;gcde0829d1d_0_0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gcde0829d1d_0_0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gcde0829d1d_0_0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gcde0829d1d_0_0"/>
          <p:cNvGrpSpPr/>
          <p:nvPr/>
        </p:nvGrpSpPr>
        <p:grpSpPr>
          <a:xfrm rot="10800000">
            <a:off x="9148955" y="2291738"/>
            <a:ext cx="487801" cy="2279992"/>
            <a:chOff x="1974984" y="2011680"/>
            <a:chExt cx="487801" cy="2779800"/>
          </a:xfrm>
        </p:grpSpPr>
        <p:sp>
          <p:nvSpPr>
            <p:cNvPr id="442" name="Google Shape;442;gcde0829d1d_0_0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gcde0829d1d_0_0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gcde0829d1d_0_0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5" name="Google Shape;445;gcde0829d1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925" y="1052550"/>
            <a:ext cx="2679250" cy="50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cde0829d1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725" y="417350"/>
            <a:ext cx="549250" cy="47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cde0829d1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5725" y="1009533"/>
            <a:ext cx="443075" cy="3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cde0829d1d_0_0"/>
          <p:cNvSpPr txBox="1"/>
          <p:nvPr/>
        </p:nvSpPr>
        <p:spPr>
          <a:xfrm>
            <a:off x="3116425" y="2531475"/>
            <a:ext cx="4828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Program: Xcode 12</a:t>
            </a:r>
            <a:endParaRPr sz="3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Language: Swift 5 using storyboard</a:t>
            </a:r>
            <a:endParaRPr sz="3500">
              <a:solidFill>
                <a:srgbClr val="FFFFFF"/>
              </a:solidFill>
            </a:endParaRPr>
          </a:p>
        </p:txBody>
      </p:sp>
      <p:pic>
        <p:nvPicPr>
          <p:cNvPr id="449" name="Google Shape;449;gcde0829d1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4929" y="5034948"/>
            <a:ext cx="3106181" cy="4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"/>
          <p:cNvSpPr txBox="1"/>
          <p:nvPr>
            <p:ph type="title"/>
          </p:nvPr>
        </p:nvSpPr>
        <p:spPr>
          <a:xfrm>
            <a:off x="1200600" y="3035825"/>
            <a:ext cx="97908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b="1" lang="en-US" sz="11100"/>
              <a:t>LIVE DEMO!</a:t>
            </a:r>
            <a:endParaRPr b="1" sz="1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"/>
          <p:cNvSpPr txBox="1"/>
          <p:nvPr>
            <p:ph idx="1" type="body"/>
          </p:nvPr>
        </p:nvSpPr>
        <p:spPr>
          <a:xfrm>
            <a:off x="1603800" y="1888425"/>
            <a:ext cx="89844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lang="en-US" sz="2490"/>
              <a:t>English Language Learners (ELL) constantly face a challenge: </a:t>
            </a:r>
            <a:endParaRPr sz="249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t/>
            </a:r>
            <a:endParaRPr sz="249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i="1" lang="en-US" sz="2490"/>
              <a:t>Not having an all-encompassing practical solution to learning vocabulary. </a:t>
            </a:r>
            <a:endParaRPr i="1" sz="249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t/>
            </a:r>
            <a:endParaRPr sz="249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lang="en-US" sz="2490"/>
              <a:t>It is difficult to find options for ELL and their educators that allows them to:</a:t>
            </a:r>
            <a:endParaRPr sz="249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t/>
            </a:r>
            <a:endParaRPr sz="2490"/>
          </a:p>
          <a:p>
            <a:pPr indent="-38671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90"/>
              <a:buChar char="●"/>
            </a:pPr>
            <a:r>
              <a:rPr lang="en-US" sz="2490"/>
              <a:t>Measure the difficulty level of text, which can either challenge or discourage the learner.</a:t>
            </a:r>
            <a:endParaRPr sz="2490"/>
          </a:p>
          <a:p>
            <a:pPr indent="-38671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90"/>
              <a:buChar char="●"/>
            </a:pPr>
            <a:r>
              <a:rPr lang="en-US" sz="2490"/>
              <a:t>See definitions of words in a text that they are interested to learn.</a:t>
            </a:r>
            <a:endParaRPr sz="2490"/>
          </a:p>
          <a:p>
            <a:pPr indent="-38671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90"/>
              <a:buChar char="●"/>
            </a:pPr>
            <a:r>
              <a:rPr lang="en-US" sz="2490"/>
              <a:t>Chose words they want to focus on based on categories such as frequently used words.</a:t>
            </a:r>
            <a:endParaRPr sz="2490"/>
          </a:p>
        </p:txBody>
      </p:sp>
      <p:sp>
        <p:nvSpPr>
          <p:cNvPr id="237" name="Google Shape;237;p2"/>
          <p:cNvSpPr txBox="1"/>
          <p:nvPr>
            <p:ph type="title"/>
          </p:nvPr>
        </p:nvSpPr>
        <p:spPr>
          <a:xfrm>
            <a:off x="1590222" y="470310"/>
            <a:ext cx="898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1" lang="en-US" sz="3900"/>
              <a:t>The Problem</a:t>
            </a:r>
            <a:endParaRPr b="1" sz="3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"/>
          <p:cNvSpPr txBox="1"/>
          <p:nvPr>
            <p:ph idx="1" type="body"/>
          </p:nvPr>
        </p:nvSpPr>
        <p:spPr>
          <a:xfrm>
            <a:off x="2994074" y="2799440"/>
            <a:ext cx="6203852" cy="125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 sz="6500"/>
              <a:t>What is VIRS?</a:t>
            </a:r>
            <a:endParaRPr b="1" sz="6500"/>
          </a:p>
        </p:txBody>
      </p:sp>
      <p:grpSp>
        <p:nvGrpSpPr>
          <p:cNvPr id="243" name="Google Shape;243;p3"/>
          <p:cNvGrpSpPr/>
          <p:nvPr/>
        </p:nvGrpSpPr>
        <p:grpSpPr>
          <a:xfrm>
            <a:off x="2555362" y="2291874"/>
            <a:ext cx="487681" cy="2279905"/>
            <a:chOff x="1975104" y="2011680"/>
            <a:chExt cx="487681" cy="2779777"/>
          </a:xfrm>
        </p:grpSpPr>
        <p:sp>
          <p:nvSpPr>
            <p:cNvPr id="244" name="Google Shape;244;p3"/>
            <p:cNvSpPr/>
            <p:nvPr/>
          </p:nvSpPr>
          <p:spPr>
            <a:xfrm>
              <a:off x="1975104" y="2011680"/>
              <a:ext cx="110314" cy="277977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 rot="5400000">
              <a:off x="2152051" y="1834734"/>
              <a:ext cx="133786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 rot="5400000">
              <a:off x="2151985" y="4480657"/>
              <a:ext cx="133920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3"/>
          <p:cNvGrpSpPr/>
          <p:nvPr/>
        </p:nvGrpSpPr>
        <p:grpSpPr>
          <a:xfrm rot="10800000">
            <a:off x="9148955" y="2291874"/>
            <a:ext cx="487681" cy="2279905"/>
            <a:chOff x="1975104" y="2011680"/>
            <a:chExt cx="487681" cy="2779777"/>
          </a:xfrm>
        </p:grpSpPr>
        <p:sp>
          <p:nvSpPr>
            <p:cNvPr id="248" name="Google Shape;248;p3"/>
            <p:cNvSpPr/>
            <p:nvPr/>
          </p:nvSpPr>
          <p:spPr>
            <a:xfrm>
              <a:off x="1975104" y="2011680"/>
              <a:ext cx="110314" cy="277977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 rot="5400000">
              <a:off x="2152051" y="1834734"/>
              <a:ext cx="133786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 rot="5400000">
              <a:off x="2151985" y="4480657"/>
              <a:ext cx="133920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"/>
          <p:cNvSpPr txBox="1"/>
          <p:nvPr>
            <p:ph type="title"/>
          </p:nvPr>
        </p:nvSpPr>
        <p:spPr>
          <a:xfrm>
            <a:off x="839803" y="748425"/>
            <a:ext cx="5816100" cy="18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1" lang="en-US" sz="5000"/>
              <a:t>VIRS</a:t>
            </a:r>
            <a:r>
              <a:rPr lang="en-US" sz="5000"/>
              <a:t> is a web application that...</a:t>
            </a:r>
            <a:endParaRPr sz="5000"/>
          </a:p>
        </p:txBody>
      </p:sp>
      <p:pic>
        <p:nvPicPr>
          <p:cNvPr id="256" name="Google Shape;25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675" y="1081450"/>
            <a:ext cx="2793401" cy="5282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"/>
          <p:cNvSpPr txBox="1"/>
          <p:nvPr/>
        </p:nvSpPr>
        <p:spPr>
          <a:xfrm>
            <a:off x="640125" y="3604800"/>
            <a:ext cx="726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en-US" sz="2100">
                <a:solidFill>
                  <a:srgbClr val="FFFFFF"/>
                </a:solidFill>
              </a:rPr>
              <a:t>Analyzes the user’s upload document can categorized the words by difficulty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en-US" sz="2100">
                <a:solidFill>
                  <a:srgbClr val="FFFFFF"/>
                </a:solidFill>
              </a:rPr>
              <a:t>Allows the user to easily view the </a:t>
            </a:r>
            <a:r>
              <a:rPr lang="en-US" sz="2100">
                <a:solidFill>
                  <a:srgbClr val="FFFFFF"/>
                </a:solidFill>
              </a:rPr>
              <a:t>definition</a:t>
            </a:r>
            <a:r>
              <a:rPr lang="en-US" sz="2100">
                <a:solidFill>
                  <a:srgbClr val="FFFFFF"/>
                </a:solidFill>
              </a:rPr>
              <a:t> of words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en-US" sz="2100">
                <a:solidFill>
                  <a:srgbClr val="FFFFFF"/>
                </a:solidFill>
              </a:rPr>
              <a:t>Pinpoint words that they would like to focus on based on their frequency and category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en-US" sz="2100">
                <a:solidFill>
                  <a:srgbClr val="FFFFFF"/>
                </a:solidFill>
              </a:rPr>
              <a:t>Assess their learning through vocabulary quizzes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 txBox="1"/>
          <p:nvPr>
            <p:ph idx="2" type="body"/>
          </p:nvPr>
        </p:nvSpPr>
        <p:spPr>
          <a:xfrm>
            <a:off x="6445225" y="1788600"/>
            <a:ext cx="45750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Angular Model View Controller is used for the front end.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Backend is written in Java.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MySQL is used as the database and the data queries are </a:t>
            </a:r>
            <a:r>
              <a:rPr lang="en-US" sz="2000"/>
              <a:t>auto generated</a:t>
            </a:r>
            <a:r>
              <a:rPr lang="en-US" sz="2000"/>
              <a:t> by</a:t>
            </a:r>
            <a:r>
              <a:rPr lang="en-US" sz="2000"/>
              <a:t> </a:t>
            </a:r>
            <a:r>
              <a:rPr lang="en-US" sz="2000"/>
              <a:t>Spring Data JPA.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The application is deployed on AWS elastic beanstalk.</a:t>
            </a:r>
            <a:endParaRPr sz="2000"/>
          </a:p>
        </p:txBody>
      </p:sp>
      <p:sp>
        <p:nvSpPr>
          <p:cNvPr id="263" name="Google Shape;263;p11"/>
          <p:cNvSpPr txBox="1"/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</a:pPr>
            <a:r>
              <a:rPr b="1" lang="en-US"/>
              <a:t>Technologies</a:t>
            </a:r>
            <a:endParaRPr b="1"/>
          </a:p>
        </p:txBody>
      </p:sp>
      <p:pic>
        <p:nvPicPr>
          <p:cNvPr id="264" name="Google Shape;2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00" y="2003627"/>
            <a:ext cx="1544575" cy="15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725" y="2003626"/>
            <a:ext cx="1740375" cy="1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750" y="3722250"/>
            <a:ext cx="2001975" cy="10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825" y="3249175"/>
            <a:ext cx="1249275" cy="17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d14b24d98_0_4"/>
          <p:cNvSpPr txBox="1"/>
          <p:nvPr>
            <p:ph idx="4294967295" type="title"/>
          </p:nvPr>
        </p:nvSpPr>
        <p:spPr>
          <a:xfrm>
            <a:off x="3931650" y="540025"/>
            <a:ext cx="43287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/>
              <a:t>Website Overview</a:t>
            </a:r>
            <a:endParaRPr b="1"/>
          </a:p>
        </p:txBody>
      </p:sp>
      <p:graphicFrame>
        <p:nvGraphicFramePr>
          <p:cNvPr id="273" name="Google Shape;273;gcd14b24d98_0_4"/>
          <p:cNvGraphicFramePr/>
          <p:nvPr/>
        </p:nvGraphicFramePr>
        <p:xfrm>
          <a:off x="770375" y="1525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{F0EA2A8C-437B-4465-B6E2-A8DD3DA219E3}</a:tableStyleId>
              </a:tblPr>
              <a:tblGrid>
                <a:gridCol w="2870250"/>
                <a:gridCol w="7780975"/>
              </a:tblGrid>
              <a:tr h="57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accent1"/>
                          </a:solidFill>
                        </a:rPr>
                        <a:t>Page</a:t>
                      </a:r>
                      <a:endParaRPr b="1" sz="27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accent1"/>
                          </a:solidFill>
                        </a:rPr>
                        <a:t>Functionality</a:t>
                      </a:r>
                      <a:endParaRPr b="1" sz="27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4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Home page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Greets the user. Gives option to upload a file to be analyzed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Analyze Text: Enhanced Text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Color codes words based on difficulty.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Analyze Text: Statistics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Provides an in-depth analysis on the difficulty of the text and frequency of certain words.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Word List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Gives learners a list of words that they should learn and allows them to easily see the definition.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iTranslate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Translates a given text to a number of different languages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Register/User Recovery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Create an account and retrieve lost credentials.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8"/>
          <p:cNvPicPr preferRelativeResize="0"/>
          <p:nvPr/>
        </p:nvPicPr>
        <p:blipFill rotWithShape="1">
          <a:blip r:embed="rId3">
            <a:alphaModFix/>
          </a:blip>
          <a:srcRect b="8938" l="0" r="0" t="14597"/>
          <a:stretch/>
        </p:blipFill>
        <p:spPr>
          <a:xfrm>
            <a:off x="2917800" y="394625"/>
            <a:ext cx="5926876" cy="606874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/>
          <p:nvPr/>
        </p:nvSpPr>
        <p:spPr>
          <a:xfrm>
            <a:off x="9153675" y="733825"/>
            <a:ext cx="2317500" cy="952800"/>
          </a:xfrm>
          <a:prstGeom prst="wedgeRectCallout">
            <a:avLst>
              <a:gd fmla="val -51112" name="adj1"/>
              <a:gd fmla="val 114848" name="adj2"/>
            </a:avLst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This is how the website functions for text analysis. 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/>
          <p:nvPr>
            <p:ph type="title"/>
          </p:nvPr>
        </p:nvSpPr>
        <p:spPr>
          <a:xfrm>
            <a:off x="3282203" y="819848"/>
            <a:ext cx="7929604" cy="747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Home Page</a:t>
            </a:r>
            <a:endParaRPr/>
          </a:p>
        </p:txBody>
      </p:sp>
      <p:pic>
        <p:nvPicPr>
          <p:cNvPr id="285" name="Google Shape;2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325" y="1669350"/>
            <a:ext cx="8177874" cy="40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U Real Triumphs Template">
  <a:themeElements>
    <a:clrScheme name="FIU Brand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52950"/>
      </a:accent1>
      <a:accent2>
        <a:srgbClr val="B6862C"/>
      </a:accent2>
      <a:accent3>
        <a:srgbClr val="CC0066"/>
      </a:accent3>
      <a:accent4>
        <a:srgbClr val="00FFFF"/>
      </a:accent4>
      <a:accent5>
        <a:srgbClr val="FFFFFF"/>
      </a:accent5>
      <a:accent6>
        <a:srgbClr val="FFCC00"/>
      </a:accent6>
      <a:hlink>
        <a:srgbClr val="CC0066"/>
      </a:hlink>
      <a:folHlink>
        <a:srgbClr val="CC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2020-08-12T18:54:24Z</dcterms:created>
  <dc:creator>Andrea Plasencia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0x010100D3CE5B01EE2D43479BD19C8CF7AEE55D</vt:lpwstr>
  </property>
  <property fmtid="{D5CDD505-2E9C-101B-9397-08002B2CF9AE}" pid="3" name="Order">
    <vt:r8>24900.0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